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sldIdLst>
    <p:sldId id="287" r:id="rId2"/>
    <p:sldId id="288" r:id="rId3"/>
    <p:sldId id="281" r:id="rId4"/>
    <p:sldId id="282" r:id="rId5"/>
    <p:sldId id="283" r:id="rId6"/>
    <p:sldId id="284" r:id="rId7"/>
    <p:sldId id="285" r:id="rId8"/>
    <p:sldId id="286" r:id="rId9"/>
    <p:sldId id="256" r:id="rId10"/>
    <p:sldId id="272" r:id="rId11"/>
    <p:sldId id="268" r:id="rId12"/>
    <p:sldId id="275" r:id="rId13"/>
    <p:sldId id="271" r:id="rId14"/>
    <p:sldId id="289" r:id="rId15"/>
    <p:sldId id="280" r:id="rId16"/>
    <p:sldId id="290" r:id="rId17"/>
    <p:sldId id="278" r:id="rId18"/>
    <p:sldId id="277" r:id="rId19"/>
    <p:sldId id="291" r:id="rId20"/>
    <p:sldId id="267" r:id="rId21"/>
    <p:sldId id="270" r:id="rId22"/>
    <p:sldId id="279" r:id="rId23"/>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0" autoAdjust="0"/>
    <p:restoredTop sz="81525" autoAdjust="0"/>
  </p:normalViewPr>
  <p:slideViewPr>
    <p:cSldViewPr>
      <p:cViewPr varScale="1">
        <p:scale>
          <a:sx n="59" d="100"/>
          <a:sy n="59" d="100"/>
        </p:scale>
        <p:origin x="-99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B6E621-1B3A-473D-A3B6-3D354CE9747A}" type="datetimeFigureOut">
              <a:rPr lang="en-US" smtClean="0"/>
              <a:pPr/>
              <a:t>5/2/2018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BBFBBD0-B00A-4A72-BB4A-E94FE9462AFC}" type="slidenum">
              <a:rPr lang="en-US" smtClean="0"/>
              <a:pPr/>
              <a:t>‹#›</a:t>
            </a:fld>
            <a:endParaRPr lang="en-US"/>
          </a:p>
        </p:txBody>
      </p:sp>
    </p:spTree>
    <p:extLst>
      <p:ext uri="{BB962C8B-B14F-4D97-AF65-F5344CB8AC3E}">
        <p14:creationId xmlns:p14="http://schemas.microsoft.com/office/powerpoint/2010/main" val="392388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1EEC59C-8388-4077-88D2-6E537B9BFEAD}" type="datetime1">
              <a:rPr lang="en-US" smtClean="0"/>
              <a:pPr/>
              <a:t>5/2/2018</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2E57653-3E58-4892-A7ED-712530ACC68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79E24B-525B-47CD-9596-9B709EDFB6FE}" type="datetime1">
              <a:rPr lang="en-US" smtClean="0"/>
              <a:pPr/>
              <a:t>5/2/2018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FB1B8D-8C2B-411E-B120-EE53FED11DA0}" type="datetime1">
              <a:rPr lang="en-US" smtClean="0"/>
              <a:pPr/>
              <a:t>5/2/2018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85AFE5F-C8AB-4FAB-8372-2A3A1E45AAA7}" type="datetime1">
              <a:rPr lang="en-US" smtClean="0"/>
              <a:pPr/>
              <a:t>5/2/2018</a:t>
            </a:fld>
            <a:endParaRPr lang="en-US"/>
          </a:p>
        </p:txBody>
      </p:sp>
      <p:sp>
        <p:nvSpPr>
          <p:cNvPr id="9" name="Slide Number Placeholder 8"/>
          <p:cNvSpPr>
            <a:spLocks noGrp="1"/>
          </p:cNvSpPr>
          <p:nvPr>
            <p:ph type="sldNum" sz="quarter" idx="15"/>
          </p:nvPr>
        </p:nvSpPr>
        <p:spPr/>
        <p:txBody>
          <a:bodyPr rtlCol="0"/>
          <a:lstStyle/>
          <a:p>
            <a:fld id="{D2E57653-3E58-4892-A7ED-712530ACC680}" type="slidenum">
              <a:rPr kumimoji="0" lang="en-US" smtClean="0"/>
              <a:pPr/>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2E2F66E-0405-4937-9FDD-6AB18BEE68A2}" type="datetime1">
              <a:rPr lang="en-US" smtClean="0"/>
              <a:pPr/>
              <a:t>5/2/2018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2E57653-3E58-4892-A7ED-712530ACC68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F8ACED5-282B-449F-9657-4AD6AAE8730C}" type="datetime1">
              <a:rPr lang="en-US" smtClean="0"/>
              <a:pPr/>
              <a:t>5/2/2018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682D564-10B0-4524-8BE9-43DB0114ABD9}" type="datetime1">
              <a:rPr lang="en-US" smtClean="0"/>
              <a:pPr/>
              <a:t>5/2/2018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9C34286-0558-4ED9-BD43-3A50D4CA2C70}" type="datetime1">
              <a:rPr lang="en-US" smtClean="0"/>
              <a:pPr/>
              <a:t>5/2/2018</a:t>
            </a:fld>
            <a:endParaRPr lang="en-US"/>
          </a:p>
        </p:txBody>
      </p:sp>
      <p:sp>
        <p:nvSpPr>
          <p:cNvPr id="7" name="Slide Number Placeholder 6"/>
          <p:cNvSpPr>
            <a:spLocks noGrp="1"/>
          </p:cNvSpPr>
          <p:nvPr>
            <p:ph type="sldNum" sz="quarter" idx="11"/>
          </p:nvPr>
        </p:nvSpPr>
        <p:spPr/>
        <p:txBody>
          <a:bodyPr rtlCol="0"/>
          <a:lstStyle/>
          <a:p>
            <a:fld id="{D2E57653-3E58-4892-A7ED-712530ACC680}" type="slidenum">
              <a:rPr kumimoji="0" lang="en-US" smtClean="0"/>
              <a:pPr/>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6D11C-27CC-465B-A962-680EB99A0CED}" type="datetime1">
              <a:rPr lang="en-US" smtClean="0"/>
              <a:pPr/>
              <a:t>5/2/2018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A31F8ED-FFE6-4CA8-904F-61FF7AC5DA50}" type="datetime1">
              <a:rPr lang="en-US" smtClean="0"/>
              <a:pPr/>
              <a:t>5/2/2018</a:t>
            </a:fld>
            <a:endParaRPr lang="en-US"/>
          </a:p>
        </p:txBody>
      </p:sp>
      <p:sp>
        <p:nvSpPr>
          <p:cNvPr id="22" name="Slide Number Placeholder 21"/>
          <p:cNvSpPr>
            <a:spLocks noGrp="1"/>
          </p:cNvSpPr>
          <p:nvPr>
            <p:ph type="sldNum" sz="quarter" idx="15"/>
          </p:nvPr>
        </p:nvSpPr>
        <p:spPr/>
        <p:txBody>
          <a:bodyPr rtlCol="0"/>
          <a:lstStyle/>
          <a:p>
            <a:fld id="{D2E57653-3E58-4892-A7ED-712530ACC680}" type="slidenum">
              <a:rPr kumimoji="0" lang="en-US" smtClean="0"/>
              <a:pPr/>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017B297-FB2B-4615-B93F-93704C74211F}" type="datetime1">
              <a:rPr lang="en-US" smtClean="0"/>
              <a:pPr/>
              <a:t>5/2/2018</a:t>
            </a:fld>
            <a:endParaRPr lang="en-US"/>
          </a:p>
        </p:txBody>
      </p:sp>
      <p:sp>
        <p:nvSpPr>
          <p:cNvPr id="18" name="Slide Number Placeholder 17"/>
          <p:cNvSpPr>
            <a:spLocks noGrp="1"/>
          </p:cNvSpPr>
          <p:nvPr>
            <p:ph type="sldNum" sz="quarter" idx="11"/>
          </p:nvPr>
        </p:nvSpPr>
        <p:spPr/>
        <p:txBody>
          <a:bodyPr rtlCol="0"/>
          <a:lstStyle/>
          <a:p>
            <a:fld id="{D2E57653-3E58-4892-A7ED-712530ACC680}" type="slidenum">
              <a:rPr kumimoji="0" lang="en-US" smtClean="0"/>
              <a:pPr/>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6EEA6F5-CD4F-454C-888A-A4BC7959E937}" type="datetime1">
              <a:rPr lang="en-US" smtClean="0"/>
              <a:pPr/>
              <a:t>5/2/2018</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0"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2E57653-3E58-4892-A7ED-712530ACC680}" type="slidenum">
              <a:rPr kumimoji="0" lang="en-US" smtClean="0"/>
              <a:pPr/>
              <a:t>‹#›</a:t>
            </a:fld>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www.google.com/url?sa=i&amp;rct=j&amp;q=&amp;esrc=s&amp;source=images&amp;cd=&amp;cad=rja&amp;uact=8&amp;ved=0ahUKEwjRpK_ggdfVAhXIhVQKHSSjCYkQjRwIBw&amp;url=https://www.keystonehumanservices.org/intellectual-disabilities-services/&amp;psig=AFQjCNHipXiQ0LE3glYB_EWcbQx0BWgQkg&amp;ust=1502809578258937" TargetMode="External"/><Relationship Id="rId3" Type="http://schemas.openxmlformats.org/officeDocument/2006/relationships/hyperlink" Target="http://www.google.com/url?sa=i&amp;rct=j&amp;q=&amp;esrc=s&amp;source=images&amp;cd=&amp;cad=rja&amp;uact=8&amp;ved=0ahUKEwi1xp2ogNfVAhVph1QKHdScAnQQjRwIBw&amp;url=http://www.dailymail.co.uk/news/article-3246802/How-Rosemary-Kennedy-went-vibrant-young-beauty-smiling-brother-John-F-Kennedy-feeble-spinster-misdiagnosed-forced-undergo-lobotomy-seen-touching-photos-Ted-nephew-JFK-Jr-niece-Maria-Shriver.html&amp;psig=AFQjCNHipXiQ0LE3glYB_EWcbQx0BWgQkg&amp;ust=1502809578258937" TargetMode="External"/><Relationship Id="rId7"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0.jpeg"/></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Keep calm &amp; PASRR On</a:t>
            </a:r>
            <a:br>
              <a:rPr lang="en-US" dirty="0" smtClean="0"/>
            </a:br>
            <a:endParaRPr lang="en-US" dirty="0"/>
          </a:p>
        </p:txBody>
      </p:sp>
      <p:sp>
        <p:nvSpPr>
          <p:cNvPr id="3" name="Subtitle 2"/>
          <p:cNvSpPr>
            <a:spLocks noGrp="1"/>
          </p:cNvSpPr>
          <p:nvPr>
            <p:ph type="subTitle" idx="1"/>
          </p:nvPr>
        </p:nvSpPr>
        <p:spPr>
          <a:xfrm>
            <a:off x="2286000" y="5003322"/>
            <a:ext cx="6172200" cy="1702278"/>
          </a:xfrm>
        </p:spPr>
        <p:txBody>
          <a:bodyPr>
            <a:normAutofit fontScale="85000" lnSpcReduction="20000"/>
          </a:bodyPr>
          <a:lstStyle/>
          <a:p>
            <a:pPr algn="ctr"/>
            <a:r>
              <a:rPr lang="en-US" dirty="0" smtClean="0"/>
              <a:t>Tri-County </a:t>
            </a:r>
            <a:r>
              <a:rPr lang="en-US" dirty="0"/>
              <a:t>B</a:t>
            </a:r>
            <a:r>
              <a:rPr lang="en-US" dirty="0" smtClean="0"/>
              <a:t>ehavioral Healthcare</a:t>
            </a:r>
          </a:p>
          <a:p>
            <a:r>
              <a:rPr lang="en-US" dirty="0" smtClean="0"/>
              <a:t>Presenters:</a:t>
            </a:r>
          </a:p>
          <a:p>
            <a:r>
              <a:rPr lang="en-US" dirty="0" smtClean="0"/>
              <a:t>Jamee Payne	Admin. of IDD Authority Services</a:t>
            </a:r>
          </a:p>
          <a:p>
            <a:r>
              <a:rPr lang="en-US" dirty="0" smtClean="0"/>
              <a:t>Anna King</a:t>
            </a:r>
            <a:r>
              <a:rPr lang="en-US" dirty="0"/>
              <a:t>	</a:t>
            </a:r>
            <a:r>
              <a:rPr lang="en-US" dirty="0" smtClean="0"/>
              <a:t>Admin </a:t>
            </a:r>
            <a:r>
              <a:rPr lang="en-US" dirty="0"/>
              <a:t>of IDD Intakes &amp; </a:t>
            </a:r>
            <a:r>
              <a:rPr lang="en-US" dirty="0" smtClean="0"/>
              <a:t>Enrollments</a:t>
            </a:r>
          </a:p>
          <a:p>
            <a:r>
              <a:rPr lang="en-US" dirty="0" smtClean="0"/>
              <a:t>Yolanda Gude	</a:t>
            </a:r>
            <a:r>
              <a:rPr lang="en-US" dirty="0"/>
              <a:t>PASRR Diversion Coordinator</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1</a:t>
            </a:fld>
            <a:endParaRPr kumimoji="0" lang="en-US"/>
          </a:p>
        </p:txBody>
      </p:sp>
      <p:pic>
        <p:nvPicPr>
          <p:cNvPr id="1026" name="Picture 2" descr="C:\Users\jameep\AppData\Local\Microsoft\Windows\Temporary Internet Files\Content.IE5\L6M3AY8B\1382690494[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609600"/>
            <a:ext cx="3705662" cy="2893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068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US" dirty="0"/>
          </a:p>
        </p:txBody>
      </p:sp>
      <p:sp>
        <p:nvSpPr>
          <p:cNvPr id="2" name="Content Placeholder 1"/>
          <p:cNvSpPr>
            <a:spLocks noGrp="1"/>
          </p:cNvSpPr>
          <p:nvPr>
            <p:ph sz="quarter" idx="1"/>
          </p:nvPr>
        </p:nvSpPr>
        <p:spPr/>
        <p:txBody>
          <a:bodyPr>
            <a:normAutofit fontScale="85000" lnSpcReduction="20000"/>
          </a:bodyPr>
          <a:lstStyle/>
          <a:p>
            <a:pPr>
              <a:lnSpc>
                <a:spcPct val="150000"/>
              </a:lnSpc>
            </a:pPr>
            <a:r>
              <a:rPr lang="en-US" dirty="0" smtClean="0"/>
              <a:t>Pre-admission Screening and Resident Review (PASRR) is a federally mandated program that requires all states to pre-screen all individuals seeking admission to a Medicaid certified nursing facility</a:t>
            </a:r>
            <a:r>
              <a:rPr lang="en-US" dirty="0" smtClean="0"/>
              <a:t>.</a:t>
            </a:r>
          </a:p>
          <a:p>
            <a:pPr>
              <a:lnSpc>
                <a:spcPct val="150000"/>
              </a:lnSpc>
            </a:pPr>
            <a:endParaRPr lang="en-US" dirty="0" smtClean="0"/>
          </a:p>
          <a:p>
            <a:pPr>
              <a:lnSpc>
                <a:spcPct val="150000"/>
              </a:lnSpc>
            </a:pPr>
            <a:r>
              <a:rPr lang="en-US" dirty="0" smtClean="0"/>
              <a:t>PASRR must be administered to identify:</a:t>
            </a:r>
          </a:p>
          <a:p>
            <a:pPr lvl="1">
              <a:lnSpc>
                <a:spcPct val="150000"/>
              </a:lnSpc>
            </a:pPr>
            <a:r>
              <a:rPr lang="en-US" dirty="0" smtClean="0"/>
              <a:t>Individuals with Mental Illness (MI), Intellectual Disability (ID) or Developmental Disability (DD)/Related Conditions (RC)</a:t>
            </a:r>
          </a:p>
          <a:p>
            <a:pPr lvl="1">
              <a:lnSpc>
                <a:spcPct val="150000"/>
              </a:lnSpc>
            </a:pPr>
            <a:r>
              <a:rPr lang="en-US" dirty="0" smtClean="0"/>
              <a:t>Eligibility for medical necessity in a nursing facility and</a:t>
            </a:r>
          </a:p>
          <a:p>
            <a:pPr lvl="1">
              <a:lnSpc>
                <a:spcPct val="150000"/>
              </a:lnSpc>
            </a:pPr>
            <a:r>
              <a:rPr lang="en-US" dirty="0" smtClean="0"/>
              <a:t>Eligibility for Specialized Services</a:t>
            </a:r>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10</a:t>
            </a:fld>
            <a:endParaRPr kumimoji="0" lang="en-US"/>
          </a:p>
        </p:txBody>
      </p:sp>
    </p:spTree>
    <p:extLst>
      <p:ext uri="{BB962C8B-B14F-4D97-AF65-F5344CB8AC3E}">
        <p14:creationId xmlns:p14="http://schemas.microsoft.com/office/powerpoint/2010/main" val="3261665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219200"/>
          </a:xfrm>
        </p:spPr>
        <p:txBody>
          <a:bodyPr>
            <a:normAutofit/>
          </a:bodyPr>
          <a:lstStyle/>
          <a:p>
            <a:r>
              <a:rPr lang="en-US" dirty="0" smtClean="0"/>
              <a:t>Expanded Services for Individuals with IDD</a:t>
            </a:r>
            <a:endParaRPr lang="en-US" dirty="0"/>
          </a:p>
        </p:txBody>
      </p:sp>
      <p:sp>
        <p:nvSpPr>
          <p:cNvPr id="5" name="Content Placeholder 4"/>
          <p:cNvSpPr>
            <a:spLocks noGrp="1"/>
          </p:cNvSpPr>
          <p:nvPr>
            <p:ph sz="quarter" idx="1"/>
          </p:nvPr>
        </p:nvSpPr>
        <p:spPr>
          <a:xfrm>
            <a:off x="457200" y="1600200"/>
            <a:ext cx="8229600" cy="4800600"/>
          </a:xfrm>
        </p:spPr>
        <p:txBody>
          <a:bodyPr>
            <a:normAutofit/>
          </a:bodyPr>
          <a:lstStyle/>
          <a:p>
            <a:pPr algn="ctr">
              <a:spcBef>
                <a:spcPts val="1200"/>
              </a:spcBef>
              <a:spcAft>
                <a:spcPts val="600"/>
              </a:spcAft>
            </a:pPr>
            <a:r>
              <a:rPr lang="en-US" dirty="0" smtClean="0"/>
              <a:t>PASRR changes result  from the lawsuit </a:t>
            </a:r>
            <a:endParaRPr lang="en-US" dirty="0" smtClean="0"/>
          </a:p>
          <a:p>
            <a:pPr algn="ctr">
              <a:spcBef>
                <a:spcPts val="1200"/>
              </a:spcBef>
              <a:spcAft>
                <a:spcPts val="600"/>
              </a:spcAft>
            </a:pPr>
            <a:r>
              <a:rPr lang="en-US" dirty="0" smtClean="0"/>
              <a:t>Steward </a:t>
            </a:r>
            <a:r>
              <a:rPr lang="en-US" dirty="0" smtClean="0"/>
              <a:t>v. Perry</a:t>
            </a:r>
            <a:br>
              <a:rPr lang="en-US" dirty="0" smtClean="0"/>
            </a:br>
            <a:r>
              <a:rPr lang="en-US" dirty="0" smtClean="0"/>
              <a:t>Intervention of DOJ</a:t>
            </a:r>
          </a:p>
          <a:p>
            <a:pPr lvl="1">
              <a:spcBef>
                <a:spcPts val="1200"/>
              </a:spcBef>
              <a:spcAft>
                <a:spcPts val="600"/>
              </a:spcAft>
            </a:pPr>
            <a:r>
              <a:rPr lang="en-US" dirty="0" smtClean="0"/>
              <a:t>Mandated services required by the Interim Service Agreement</a:t>
            </a:r>
          </a:p>
          <a:p>
            <a:pPr lvl="1">
              <a:spcBef>
                <a:spcPts val="1200"/>
              </a:spcBef>
              <a:spcAft>
                <a:spcPts val="600"/>
              </a:spcAft>
            </a:pPr>
            <a:r>
              <a:rPr lang="en-US" dirty="0" smtClean="0"/>
              <a:t>Attachment  A4 added </a:t>
            </a:r>
            <a:r>
              <a:rPr lang="en-US" dirty="0" smtClean="0"/>
              <a:t>to </a:t>
            </a:r>
            <a:r>
              <a:rPr lang="en-US" dirty="0" smtClean="0"/>
              <a:t>LIDDA </a:t>
            </a:r>
            <a:r>
              <a:rPr lang="en-US" dirty="0" smtClean="0"/>
              <a:t>Contract with </a:t>
            </a:r>
            <a:r>
              <a:rPr lang="en-US" dirty="0" smtClean="0"/>
              <a:t>HHSC</a:t>
            </a:r>
            <a:endParaRPr lang="en-US" dirty="0" smtClean="0"/>
          </a:p>
          <a:p>
            <a:pPr lvl="1">
              <a:spcBef>
                <a:spcPts val="1200"/>
              </a:spcBef>
              <a:spcAft>
                <a:spcPts val="600"/>
              </a:spcAft>
            </a:pPr>
            <a:r>
              <a:rPr lang="en-US" dirty="0" smtClean="0"/>
              <a:t>Expand community options for individuals with IDD (Home and Community Based Services diversion or transition slots)</a:t>
            </a:r>
          </a:p>
          <a:p>
            <a:pPr lvl="1"/>
            <a:endParaRPr lang="en-US" dirty="0" smtClean="0"/>
          </a:p>
          <a:p>
            <a:pPr lvl="1"/>
            <a:endParaRPr lang="en-US" dirty="0" smtClean="0"/>
          </a:p>
        </p:txBody>
      </p:sp>
      <p:sp>
        <p:nvSpPr>
          <p:cNvPr id="2" name="Slide Number Placeholder 1"/>
          <p:cNvSpPr>
            <a:spLocks noGrp="1"/>
          </p:cNvSpPr>
          <p:nvPr>
            <p:ph type="sldNum" sz="quarter" idx="15"/>
          </p:nvPr>
        </p:nvSpPr>
        <p:spPr/>
        <p:txBody>
          <a:bodyPr/>
          <a:lstStyle/>
          <a:p>
            <a:fld id="{D2E57653-3E58-4892-A7ED-712530ACC680}" type="slidenum">
              <a:rPr kumimoji="0" lang="en-US" smtClean="0"/>
              <a:pPr/>
              <a:t>11</a:t>
            </a:fld>
            <a:endParaRPr kumimoji="0" lang="en-US"/>
          </a:p>
        </p:txBody>
      </p:sp>
    </p:spTree>
    <p:extLst>
      <p:ext uri="{BB962C8B-B14F-4D97-AF65-F5344CB8AC3E}">
        <p14:creationId xmlns:p14="http://schemas.microsoft.com/office/powerpoint/2010/main" val="20382302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Notification by Alerts</a:t>
            </a:r>
            <a:endParaRPr lang="en-US" dirty="0"/>
          </a:p>
        </p:txBody>
      </p:sp>
      <p:sp>
        <p:nvSpPr>
          <p:cNvPr id="2" name="Content Placeholder 1"/>
          <p:cNvSpPr>
            <a:spLocks noGrp="1"/>
          </p:cNvSpPr>
          <p:nvPr>
            <p:ph sz="quarter" idx="1"/>
          </p:nvPr>
        </p:nvSpPr>
        <p:spPr/>
        <p:txBody>
          <a:bodyPr/>
          <a:lstStyle/>
          <a:p>
            <a:r>
              <a:rPr lang="en-US" dirty="0" smtClean="0"/>
              <a:t>The </a:t>
            </a:r>
            <a:r>
              <a:rPr lang="en-US" dirty="0" smtClean="0"/>
              <a:t>LIDDA </a:t>
            </a:r>
            <a:r>
              <a:rPr lang="en-US" dirty="0" smtClean="0"/>
              <a:t>receives notifications via an online portal along with faxes from referring hospitals/ doctors</a:t>
            </a:r>
            <a:r>
              <a:rPr lang="en-US" dirty="0" smtClean="0"/>
              <a:t>.</a:t>
            </a:r>
          </a:p>
          <a:p>
            <a:endParaRPr lang="en-US" dirty="0" smtClean="0"/>
          </a:p>
          <a:p>
            <a:r>
              <a:rPr lang="en-US" dirty="0" smtClean="0"/>
              <a:t>After notification, we have 24 hours to respond and 72 hours to initiate the PASRR Evaluation</a:t>
            </a:r>
            <a:r>
              <a:rPr lang="en-US" dirty="0" smtClean="0"/>
              <a:t>.</a:t>
            </a:r>
          </a:p>
          <a:p>
            <a:pPr marL="0" indent="0">
              <a:buNone/>
            </a:pPr>
            <a:endParaRPr lang="en-US" dirty="0" smtClean="0"/>
          </a:p>
          <a:p>
            <a:r>
              <a:rPr lang="en-US" dirty="0" smtClean="0"/>
              <a:t>Average number of alerts per week: 5</a:t>
            </a:r>
            <a:endParaRPr lang="en-US" dirty="0" smtClean="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12</a:t>
            </a:fld>
            <a:endParaRPr kumimoji="0" lang="en-US"/>
          </a:p>
        </p:txBody>
      </p:sp>
    </p:spTree>
    <p:extLst>
      <p:ext uri="{BB962C8B-B14F-4D97-AF65-F5344CB8AC3E}">
        <p14:creationId xmlns:p14="http://schemas.microsoft.com/office/powerpoint/2010/main" val="2872279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PASRR Evaluation</a:t>
            </a:r>
            <a:endParaRPr lang="en-US" dirty="0"/>
          </a:p>
        </p:txBody>
      </p:sp>
      <p:sp>
        <p:nvSpPr>
          <p:cNvPr id="2" name="Content Placeholder 1"/>
          <p:cNvSpPr>
            <a:spLocks noGrp="1"/>
          </p:cNvSpPr>
          <p:nvPr>
            <p:ph sz="quarter" idx="1"/>
          </p:nvPr>
        </p:nvSpPr>
        <p:spPr/>
        <p:txBody>
          <a:bodyPr>
            <a:normAutofit/>
          </a:bodyPr>
          <a:lstStyle/>
          <a:p>
            <a:pPr>
              <a:spcBef>
                <a:spcPts val="1200"/>
              </a:spcBef>
              <a:spcAft>
                <a:spcPts val="600"/>
              </a:spcAft>
            </a:pPr>
            <a:r>
              <a:rPr lang="en-US" dirty="0" smtClean="0"/>
              <a:t>LIDDA </a:t>
            </a:r>
            <a:r>
              <a:rPr lang="en-US" dirty="0" smtClean="0"/>
              <a:t>staff will:</a:t>
            </a:r>
          </a:p>
          <a:p>
            <a:pPr lvl="1">
              <a:spcBef>
                <a:spcPts val="1200"/>
              </a:spcBef>
              <a:spcAft>
                <a:spcPts val="600"/>
              </a:spcAft>
            </a:pPr>
            <a:r>
              <a:rPr lang="en-US" dirty="0" smtClean="0"/>
              <a:t>Visit face-to-face with the individual</a:t>
            </a:r>
          </a:p>
          <a:p>
            <a:pPr lvl="1">
              <a:spcBef>
                <a:spcPts val="1200"/>
              </a:spcBef>
              <a:spcAft>
                <a:spcPts val="600"/>
              </a:spcAft>
            </a:pPr>
            <a:r>
              <a:rPr lang="en-US" dirty="0" smtClean="0"/>
              <a:t>Review medical record</a:t>
            </a:r>
          </a:p>
          <a:p>
            <a:pPr lvl="1">
              <a:spcBef>
                <a:spcPts val="1200"/>
              </a:spcBef>
              <a:spcAft>
                <a:spcPts val="600"/>
              </a:spcAft>
            </a:pPr>
            <a:r>
              <a:rPr lang="en-US" dirty="0" smtClean="0"/>
              <a:t>Speak with Nursing Facility staff and/or family to obtain additional information about medical history</a:t>
            </a:r>
            <a:r>
              <a:rPr lang="en-US" dirty="0"/>
              <a:t> </a:t>
            </a:r>
            <a:r>
              <a:rPr lang="en-US" dirty="0" smtClean="0"/>
              <a:t>and care needs.</a:t>
            </a:r>
          </a:p>
          <a:p>
            <a:pPr>
              <a:spcBef>
                <a:spcPts val="1200"/>
              </a:spcBef>
              <a:spcAft>
                <a:spcPts val="600"/>
              </a:spcAft>
            </a:pPr>
            <a:r>
              <a:rPr lang="en-US" dirty="0" smtClean="0"/>
              <a:t>From this information, the PASRR Coordinator reviews to confirm history of an Intellectual/ Developmental Disability or Mental Illness.</a:t>
            </a:r>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13</a:t>
            </a:fld>
            <a:endParaRPr kumimoji="0" lang="en-US"/>
          </a:p>
        </p:txBody>
      </p:sp>
    </p:spTree>
    <p:extLst>
      <p:ext uri="{BB962C8B-B14F-4D97-AF65-F5344CB8AC3E}">
        <p14:creationId xmlns:p14="http://schemas.microsoft.com/office/powerpoint/2010/main" val="2308557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dirty="0" smtClean="0"/>
              <a:t>Let’s help Pepper Pott’s</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14</a:t>
            </a:fld>
            <a:endParaRPr kumimoji="0" lang="en-US"/>
          </a:p>
        </p:txBody>
      </p:sp>
      <p:pic>
        <p:nvPicPr>
          <p:cNvPr id="3074" name="Picture 2" descr="C:\Users\jameep\AppData\Local\Microsoft\Windows\Temporary Internet Files\Content.IE5\M25OJ5W2\keep-calm-we-re-here-to-help-6[1].png"/>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0400" y="1524000"/>
            <a:ext cx="4229100" cy="493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409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Case Study</a:t>
            </a:r>
            <a:br>
              <a:rPr lang="en-US" dirty="0" smtClean="0"/>
            </a:br>
            <a:r>
              <a:rPr lang="en-US" dirty="0" smtClean="0"/>
              <a:t>Pepper Potts</a:t>
            </a:r>
            <a:endParaRPr lang="en-US" dirty="0"/>
          </a:p>
        </p:txBody>
      </p:sp>
      <p:sp>
        <p:nvSpPr>
          <p:cNvPr id="2" name="Content Placeholder 1"/>
          <p:cNvSpPr>
            <a:spLocks noGrp="1"/>
          </p:cNvSpPr>
          <p:nvPr>
            <p:ph sz="quarter" idx="1"/>
          </p:nvPr>
        </p:nvSpPr>
        <p:spPr>
          <a:xfrm>
            <a:off x="457200" y="1524000"/>
            <a:ext cx="8229600" cy="5029200"/>
          </a:xfrm>
        </p:spPr>
        <p:txBody>
          <a:bodyPr>
            <a:normAutofit fontScale="85000" lnSpcReduction="10000"/>
          </a:bodyPr>
          <a:lstStyle/>
          <a:p>
            <a:r>
              <a:rPr lang="en-US" dirty="0"/>
              <a:t>Pepper Potts is 37 years old and has lived with her parents in their family home, her entire life.  Pep, as she likes to be called, was born with Down’s syndrome, has a serious seizure disorder and breathing issues.  She recently suffered a CVA but did not fully recover.  Pep now uses a walker and sometimes a wheelchair for mobility.  Pep also requires daily breathing treatments and is currently eating a soft mechanical diet due to swallowing issues.  Pep can no longer be left alone, and her benefits for in home healthcare have expired.   She needs continued therapy to maintain her current skill levels.  Pep’s parents, who both work full time, are seeking Nursing Facility admission because they are no longer able to care for her at home.  Pep is not happy about moving into a Nursing Facility, but feels a little better about it because the NF is close to her family home. </a:t>
            </a:r>
            <a:endParaRPr lang="en-US" dirty="0" smtClean="0"/>
          </a:p>
          <a:p>
            <a:pPr marL="0" indent="0">
              <a:buNone/>
            </a:pPr>
            <a:r>
              <a:rPr lang="en-US" dirty="0" smtClean="0"/>
              <a:t> </a:t>
            </a:r>
            <a:endParaRPr lang="en-US" dirty="0"/>
          </a:p>
          <a:p>
            <a:r>
              <a:rPr lang="en-US" dirty="0"/>
              <a:t>You are LIDDA staff and Pepper’s PASRR Evaluation (PE) is positive.  What happens next? </a:t>
            </a:r>
          </a:p>
          <a:p>
            <a:pPr marL="0" indent="0">
              <a:buNone/>
            </a:pPr>
            <a:endParaRPr lang="en-US" dirty="0"/>
          </a:p>
          <a:p>
            <a:endParaRPr lang="en-US" dirty="0"/>
          </a:p>
        </p:txBody>
      </p:sp>
      <p:sp>
        <p:nvSpPr>
          <p:cNvPr id="3" name="Slide Number Placeholder 2"/>
          <p:cNvSpPr>
            <a:spLocks noGrp="1"/>
          </p:cNvSpPr>
          <p:nvPr>
            <p:ph type="sldNum" sz="quarter" idx="15"/>
          </p:nvPr>
        </p:nvSpPr>
        <p:spPr/>
        <p:txBody>
          <a:bodyPr/>
          <a:lstStyle/>
          <a:p>
            <a:fld id="{D2E57653-3E58-4892-A7ED-712530ACC680}" type="slidenum">
              <a:rPr kumimoji="0" lang="en-US" smtClean="0"/>
              <a:pPr/>
              <a:t>15</a:t>
            </a:fld>
            <a:endParaRPr kumimoji="0" lang="en-US"/>
          </a:p>
        </p:txBody>
      </p:sp>
    </p:spTree>
    <p:extLst>
      <p:ext uri="{BB962C8B-B14F-4D97-AF65-F5344CB8AC3E}">
        <p14:creationId xmlns:p14="http://schemas.microsoft.com/office/powerpoint/2010/main" val="1481634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Possible PASRR Specialized services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Service Coordination</a:t>
            </a:r>
          </a:p>
          <a:p>
            <a:r>
              <a:rPr lang="en-US" dirty="0" smtClean="0"/>
              <a:t>Occupational Therapy</a:t>
            </a:r>
          </a:p>
          <a:p>
            <a:r>
              <a:rPr lang="en-US" dirty="0" smtClean="0"/>
              <a:t>Speech Therapy</a:t>
            </a:r>
          </a:p>
          <a:p>
            <a:r>
              <a:rPr lang="en-US" dirty="0" smtClean="0"/>
              <a:t>Physical Therapy</a:t>
            </a:r>
          </a:p>
          <a:p>
            <a:r>
              <a:rPr lang="en-US" dirty="0" smtClean="0"/>
              <a:t>Durable Medical Equipment</a:t>
            </a:r>
          </a:p>
          <a:p>
            <a:r>
              <a:rPr lang="en-US" dirty="0" smtClean="0"/>
              <a:t>Independent Living Skills</a:t>
            </a:r>
          </a:p>
          <a:p>
            <a:r>
              <a:rPr lang="en-US" dirty="0" smtClean="0"/>
              <a:t>Day Habilitation</a:t>
            </a:r>
          </a:p>
          <a:p>
            <a:r>
              <a:rPr lang="en-US" dirty="0" smtClean="0"/>
              <a:t>Behavior Support</a:t>
            </a:r>
          </a:p>
          <a:p>
            <a:r>
              <a:rPr lang="en-US" dirty="0" smtClean="0"/>
              <a:t>Custom Manual Wheelchair</a:t>
            </a:r>
          </a:p>
          <a:p>
            <a:r>
              <a:rPr lang="en-US" dirty="0" smtClean="0"/>
              <a:t>Vocational Training</a:t>
            </a:r>
          </a:p>
          <a:p>
            <a:r>
              <a:rPr lang="en-US" dirty="0" smtClean="0"/>
              <a:t>Supported Employment/Employment Assistance</a:t>
            </a:r>
          </a:p>
          <a:p>
            <a:r>
              <a:rPr lang="en-US" dirty="0" smtClean="0"/>
              <a:t>Alternate Placement Services</a:t>
            </a:r>
          </a:p>
          <a:p>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16</a:t>
            </a:fld>
            <a:endParaRPr kumimoji="0" lang="en-US"/>
          </a:p>
        </p:txBody>
      </p:sp>
    </p:spTree>
    <p:extLst>
      <p:ext uri="{BB962C8B-B14F-4D97-AF65-F5344CB8AC3E}">
        <p14:creationId xmlns:p14="http://schemas.microsoft.com/office/powerpoint/2010/main" val="21240497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1" name="Group 3"/>
          <p:cNvGrpSpPr>
            <a:grpSpLocks/>
          </p:cNvGrpSpPr>
          <p:nvPr/>
        </p:nvGrpSpPr>
        <p:grpSpPr bwMode="auto">
          <a:xfrm>
            <a:off x="1219200" y="533400"/>
            <a:ext cx="6602412" cy="1485900"/>
            <a:chOff x="107012232" y="106254804"/>
            <a:chExt cx="6345936" cy="1510393"/>
          </a:xfrm>
        </p:grpSpPr>
        <p:sp>
          <p:nvSpPr>
            <p:cNvPr id="2052" name="Oval 4"/>
            <p:cNvSpPr>
              <a:spLocks noChangeArrowheads="1" noChangeShapeType="1"/>
            </p:cNvSpPr>
            <p:nvPr/>
          </p:nvSpPr>
          <p:spPr bwMode="auto">
            <a:xfrm>
              <a:off x="107012232" y="106254804"/>
              <a:ext cx="6345936" cy="1510393"/>
            </a:xfrm>
            <a:prstGeom prst="ellipse">
              <a:avLst/>
            </a:prstGeom>
            <a:solidFill>
              <a:srgbClr val="3399FF"/>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053" name="Text Box 5"/>
            <p:cNvSpPr txBox="1">
              <a:spLocks noChangeArrowheads="1" noChangeShapeType="1"/>
            </p:cNvSpPr>
            <p:nvPr/>
          </p:nvSpPr>
          <p:spPr bwMode="auto">
            <a:xfrm>
              <a:off x="107556300" y="106369104"/>
              <a:ext cx="5257800" cy="1281793"/>
            </a:xfrm>
            <a:prstGeom prst="rect">
              <a:avLst/>
            </a:prstGeom>
            <a:solidFill>
              <a:srgbClr val="99CCFF"/>
            </a:solidFill>
            <a:ln w="0" algn="in">
              <a:solidFill>
                <a:srgbClr val="000000"/>
              </a:solidFill>
              <a:miter lim="800000"/>
              <a:headEnd/>
              <a:tailEnd/>
            </a:ln>
            <a:effectLst/>
          </p:spPr>
          <p:txBody>
            <a:bodyPr vert="horz" wrap="square" lIns="36195" tIns="36195" rIns="36195" bIns="36195"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Lucida Sans" pitchFamily="34" charset="0"/>
                  <a:cs typeface="Arial" pitchFamily="34" charset="0"/>
                </a:rPr>
                <a:t>Broad Community Options and Funding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2054" name="Picture 6"/>
          <p:cNvPicPr>
            <a:picLocks noChangeAspect="1" noChangeArrowheads="1"/>
          </p:cNvPicPr>
          <p:nvPr/>
        </p:nvPicPr>
        <p:blipFill>
          <a:blip r:embed="rId2" cstate="print"/>
          <a:srcRect/>
          <a:stretch>
            <a:fillRect/>
          </a:stretch>
        </p:blipFill>
        <p:spPr bwMode="auto">
          <a:xfrm>
            <a:off x="609600" y="2286000"/>
            <a:ext cx="3268662" cy="3014662"/>
          </a:xfrm>
          <a:prstGeom prst="rect">
            <a:avLst/>
          </a:prstGeom>
          <a:noFill/>
          <a:ln w="9525" algn="in">
            <a:solidFill>
              <a:srgbClr val="000000"/>
            </a:solidFill>
            <a:miter lim="800000"/>
            <a:headEnd/>
            <a:tailEnd/>
          </a:ln>
          <a:effectLst/>
        </p:spPr>
      </p:pic>
      <p:sp>
        <p:nvSpPr>
          <p:cNvPr id="2055" name="Text Box 7"/>
          <p:cNvSpPr txBox="1">
            <a:spLocks noChangeArrowheads="1" noChangeShapeType="1"/>
          </p:cNvSpPr>
          <p:nvPr/>
        </p:nvSpPr>
        <p:spPr bwMode="auto">
          <a:xfrm>
            <a:off x="5257800" y="2209800"/>
            <a:ext cx="2590800" cy="2133600"/>
          </a:xfrm>
          <a:prstGeom prst="rect">
            <a:avLst/>
          </a:prstGeom>
          <a:solidFill>
            <a:srgbClr val="FFFFFF"/>
          </a:solidFill>
          <a:ln w="0" algn="in">
            <a:noFill/>
            <a:miter lim="800000"/>
            <a:headEnd/>
            <a:tailEnd/>
          </a:ln>
          <a:effectLst/>
        </p:spPr>
        <p:txBody>
          <a:bodyPr vert="horz" wrap="square" lIns="36195" tIns="36195" rIns="36195" bIns="36195"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5400" b="1" u="none" strike="noStrike" cap="none" normalizeH="0" baseline="0" dirty="0" smtClean="0">
                <a:ln>
                  <a:noFill/>
                </a:ln>
                <a:solidFill>
                  <a:srgbClr val="000000"/>
                </a:solidFill>
                <a:effectLst/>
                <a:cs typeface="Arial" pitchFamily="34" charset="0"/>
              </a:rPr>
              <a:t>HCS</a:t>
            </a:r>
            <a:r>
              <a:rPr kumimoji="0" lang="en-US" sz="2800" b="1" u="none" strike="noStrike" cap="none" normalizeH="0" baseline="0" dirty="0" smtClean="0">
                <a:ln>
                  <a:noFill/>
                </a:ln>
                <a:solidFill>
                  <a:srgbClr val="000000"/>
                </a:solidFill>
                <a:effectLst/>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u="sng" strike="noStrike" cap="none" normalizeH="0" baseline="0" dirty="0" smtClean="0">
                <a:ln>
                  <a:noFill/>
                </a:ln>
                <a:solidFill>
                  <a:srgbClr val="000000"/>
                </a:solidFill>
                <a:effectLst/>
                <a:cs typeface="Arial" pitchFamily="34" charset="0"/>
              </a:rPr>
              <a:t>H</a:t>
            </a:r>
            <a:r>
              <a:rPr kumimoji="0" lang="en-US" sz="2800" b="1" u="none" strike="noStrike" cap="none" normalizeH="0" baseline="0" dirty="0" smtClean="0">
                <a:ln>
                  <a:noFill/>
                </a:ln>
                <a:solidFill>
                  <a:srgbClr val="000000"/>
                </a:solidFill>
                <a:effectLst/>
                <a:cs typeface="Arial" pitchFamily="34" charset="0"/>
              </a:rPr>
              <a:t>ome </a:t>
            </a:r>
            <a:r>
              <a:rPr lang="en-US" sz="2800" b="1" dirty="0" smtClean="0">
                <a:solidFill>
                  <a:srgbClr val="000000"/>
                </a:solidFill>
                <a:cs typeface="Arial" pitchFamily="34" charset="0"/>
              </a:rPr>
              <a:t>&amp;</a:t>
            </a:r>
            <a:r>
              <a:rPr kumimoji="0" lang="en-US" sz="2800" b="1" u="none" strike="noStrike" cap="none" normalizeH="0" baseline="0" dirty="0" smtClean="0">
                <a:ln>
                  <a:noFill/>
                </a:ln>
                <a:solidFill>
                  <a:srgbClr val="000000"/>
                </a:solidFill>
                <a:effectLst/>
                <a:cs typeface="Arial" pitchFamily="34" charset="0"/>
              </a:rPr>
              <a:t> </a:t>
            </a:r>
            <a:r>
              <a:rPr kumimoji="0" lang="en-US" sz="2800" b="1" u="sng" strike="noStrike" cap="none" normalizeH="0" baseline="0" dirty="0" smtClean="0">
                <a:ln>
                  <a:noFill/>
                </a:ln>
                <a:solidFill>
                  <a:srgbClr val="000000"/>
                </a:solidFill>
                <a:effectLst/>
                <a:cs typeface="Arial" pitchFamily="34" charset="0"/>
              </a:rPr>
              <a:t>C</a:t>
            </a:r>
            <a:r>
              <a:rPr kumimoji="0" lang="en-US" sz="2800" b="1" u="none" strike="noStrike" cap="none" normalizeH="0" baseline="0" dirty="0" smtClean="0">
                <a:ln>
                  <a:noFill/>
                </a:ln>
                <a:solidFill>
                  <a:srgbClr val="000000"/>
                </a:solidFill>
                <a:effectLst/>
                <a:cs typeface="Arial" pitchFamily="34" charset="0"/>
              </a:rPr>
              <a:t>ommunity based </a:t>
            </a:r>
            <a:r>
              <a:rPr kumimoji="0" lang="en-US" sz="2800" b="1" u="sng" strike="noStrike" cap="none" normalizeH="0" baseline="0" dirty="0" smtClean="0">
                <a:ln>
                  <a:noFill/>
                </a:ln>
                <a:solidFill>
                  <a:srgbClr val="000000"/>
                </a:solidFill>
                <a:effectLst/>
                <a:cs typeface="Arial" pitchFamily="34" charset="0"/>
              </a:rPr>
              <a:t>S</a:t>
            </a:r>
            <a:r>
              <a:rPr kumimoji="0" lang="en-US" sz="2800" b="1" u="none" strike="noStrike" cap="none" normalizeH="0" baseline="0" dirty="0" smtClean="0">
                <a:ln>
                  <a:noFill/>
                </a:ln>
                <a:solidFill>
                  <a:srgbClr val="000000"/>
                </a:solidFill>
                <a:effectLst/>
                <a:cs typeface="Arial" pitchFamily="34" charset="0"/>
              </a:rPr>
              <a:t>ervices </a:t>
            </a:r>
            <a:endParaRPr kumimoji="0" lang="en-US" sz="2800" b="1" u="none" strike="noStrike" cap="none" normalizeH="0" baseline="0" dirty="0" smtClean="0">
              <a:ln>
                <a:noFill/>
              </a:ln>
              <a:solidFill>
                <a:schemeClr val="tx1"/>
              </a:solidFill>
              <a:effectLst/>
              <a:cs typeface="Arial" pitchFamily="34" charset="0"/>
            </a:endParaRPr>
          </a:p>
        </p:txBody>
      </p:sp>
      <p:sp>
        <p:nvSpPr>
          <p:cNvPr id="13" name="Rectangle 12"/>
          <p:cNvSpPr/>
          <p:nvPr/>
        </p:nvSpPr>
        <p:spPr>
          <a:xfrm>
            <a:off x="381000" y="5715000"/>
            <a:ext cx="8458200" cy="830997"/>
          </a:xfrm>
          <a:prstGeom prst="rect">
            <a:avLst/>
          </a:prstGeom>
        </p:spPr>
        <p:txBody>
          <a:bodyPr wrap="square">
            <a:spAutoFit/>
          </a:bodyPr>
          <a:lstStyle/>
          <a:p>
            <a:pPr algn="ctr"/>
            <a:r>
              <a:rPr lang="en-US" sz="2400" b="1" dirty="0" smtClean="0">
                <a:solidFill>
                  <a:srgbClr val="FF0000"/>
                </a:solidFill>
              </a:rPr>
              <a:t>The goal is for people with IDD to live in the least restrictive environment possible. </a:t>
            </a:r>
            <a:endParaRPr lang="en-US" sz="2400" b="1" dirty="0">
              <a:solidFill>
                <a:srgbClr val="FF0000"/>
              </a:solidFill>
            </a:endParaRPr>
          </a:p>
        </p:txBody>
      </p:sp>
      <p:sp>
        <p:nvSpPr>
          <p:cNvPr id="10" name="Rectangle 9"/>
          <p:cNvSpPr/>
          <p:nvPr/>
        </p:nvSpPr>
        <p:spPr>
          <a:xfrm>
            <a:off x="4343400" y="4419600"/>
            <a:ext cx="4495800" cy="1295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Bodoni MT Black" pitchFamily="18" charset="0"/>
              </a:rPr>
              <a:t>HCS is a Medicaid funded Waiver Program </a:t>
            </a:r>
            <a:endParaRPr lang="en-US" sz="2800" b="1" dirty="0">
              <a:solidFill>
                <a:schemeClr val="tx1"/>
              </a:solidFill>
              <a:latin typeface="Bodoni MT Black" pitchFamily="18" charset="0"/>
            </a:endParaRPr>
          </a:p>
        </p:txBody>
      </p:sp>
    </p:spTree>
    <p:extLst>
      <p:ext uri="{BB962C8B-B14F-4D97-AF65-F5344CB8AC3E}">
        <p14:creationId xmlns:p14="http://schemas.microsoft.com/office/powerpoint/2010/main" val="3406332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2E57653-3E58-4892-A7ED-712530ACC680}" type="slidenum">
              <a:rPr kumimoji="0" lang="en-US" smtClean="0"/>
              <a:pPr/>
              <a:t>18</a:t>
            </a:fld>
            <a:endParaRPr kumimoji="0" lang="en-US"/>
          </a:p>
        </p:txBody>
      </p:sp>
      <p:pic>
        <p:nvPicPr>
          <p:cNvPr id="5" name="Picture 2" descr="Image result for happy people with intellectual disabilities"/>
          <p:cNvPicPr>
            <a:picLocks noChangeAspect="1" noChangeArrowheads="1"/>
          </p:cNvPicPr>
          <p:nvPr/>
        </p:nvPicPr>
        <p:blipFill>
          <a:blip r:embed="rId2" cstate="print"/>
          <a:srcRect/>
          <a:stretch>
            <a:fillRect/>
          </a:stretch>
        </p:blipFill>
        <p:spPr bwMode="auto">
          <a:xfrm>
            <a:off x="1981200" y="1066800"/>
            <a:ext cx="4191000" cy="2438400"/>
          </a:xfrm>
          <a:prstGeom prst="rect">
            <a:avLst/>
          </a:prstGeom>
          <a:noFill/>
        </p:spPr>
      </p:pic>
      <p:pic>
        <p:nvPicPr>
          <p:cNvPr id="6" name="Picture 4" descr="Image result for happy people with intellectual disabilities">
            <a:hlinkClick r:id="rId3"/>
          </p:cNvPr>
          <p:cNvPicPr>
            <a:picLocks noChangeAspect="1" noChangeArrowheads="1"/>
          </p:cNvPicPr>
          <p:nvPr/>
        </p:nvPicPr>
        <p:blipFill>
          <a:blip r:embed="rId4" cstate="print"/>
          <a:srcRect b="6452"/>
          <a:stretch>
            <a:fillRect/>
          </a:stretch>
        </p:blipFill>
        <p:spPr bwMode="auto">
          <a:xfrm>
            <a:off x="5410200" y="762000"/>
            <a:ext cx="3551764" cy="2281084"/>
          </a:xfrm>
          <a:prstGeom prst="rect">
            <a:avLst/>
          </a:prstGeom>
          <a:noFill/>
        </p:spPr>
      </p:pic>
      <p:pic>
        <p:nvPicPr>
          <p:cNvPr id="7" name="Picture 6" descr="Image result for happy people with intellectual disabilities"/>
          <p:cNvPicPr>
            <a:picLocks noChangeAspect="1" noChangeArrowheads="1"/>
          </p:cNvPicPr>
          <p:nvPr/>
        </p:nvPicPr>
        <p:blipFill>
          <a:blip r:embed="rId5" cstate="print"/>
          <a:srcRect/>
          <a:stretch>
            <a:fillRect/>
          </a:stretch>
        </p:blipFill>
        <p:spPr bwMode="auto">
          <a:xfrm>
            <a:off x="228600" y="3505200"/>
            <a:ext cx="3267075" cy="1400176"/>
          </a:xfrm>
          <a:prstGeom prst="rect">
            <a:avLst/>
          </a:prstGeom>
          <a:noFill/>
        </p:spPr>
      </p:pic>
      <p:pic>
        <p:nvPicPr>
          <p:cNvPr id="8" name="Picture 8" descr="Image result for happy people with intellectual disabilities"/>
          <p:cNvPicPr>
            <a:picLocks noChangeAspect="1" noChangeArrowheads="1"/>
          </p:cNvPicPr>
          <p:nvPr/>
        </p:nvPicPr>
        <p:blipFill>
          <a:blip r:embed="rId6" cstate="print"/>
          <a:srcRect/>
          <a:stretch>
            <a:fillRect/>
          </a:stretch>
        </p:blipFill>
        <p:spPr bwMode="auto">
          <a:xfrm>
            <a:off x="152400" y="914400"/>
            <a:ext cx="2619375" cy="1743076"/>
          </a:xfrm>
          <a:prstGeom prst="rect">
            <a:avLst/>
          </a:prstGeom>
          <a:noFill/>
        </p:spPr>
      </p:pic>
      <p:pic>
        <p:nvPicPr>
          <p:cNvPr id="9" name="Picture 10" descr="Image result for happy people with intellectual disabilities"/>
          <p:cNvPicPr>
            <a:picLocks noChangeAspect="1" noChangeArrowheads="1"/>
          </p:cNvPicPr>
          <p:nvPr/>
        </p:nvPicPr>
        <p:blipFill>
          <a:blip r:embed="rId7" cstate="print"/>
          <a:srcRect l="39474"/>
          <a:stretch>
            <a:fillRect/>
          </a:stretch>
        </p:blipFill>
        <p:spPr bwMode="auto">
          <a:xfrm>
            <a:off x="762000" y="4876801"/>
            <a:ext cx="2057400" cy="1856166"/>
          </a:xfrm>
          <a:prstGeom prst="rect">
            <a:avLst/>
          </a:prstGeom>
          <a:noFill/>
        </p:spPr>
      </p:pic>
      <p:sp>
        <p:nvSpPr>
          <p:cNvPr id="10" name="TextBox 9"/>
          <p:cNvSpPr txBox="1"/>
          <p:nvPr/>
        </p:nvSpPr>
        <p:spPr>
          <a:xfrm>
            <a:off x="677779" y="83403"/>
            <a:ext cx="5638800" cy="830997"/>
          </a:xfrm>
          <a:prstGeom prst="rect">
            <a:avLst/>
          </a:prstGeom>
          <a:noFill/>
        </p:spPr>
        <p:txBody>
          <a:bodyPr wrap="square" rtlCol="0">
            <a:spAutoFit/>
          </a:bodyPr>
          <a:lstStyle/>
          <a:p>
            <a:pPr algn="ctr"/>
            <a:r>
              <a:rPr lang="en-US" sz="2400" b="1" dirty="0" smtClean="0"/>
              <a:t>You Have a Right to Live Wherever You Choose! </a:t>
            </a:r>
            <a:endParaRPr lang="en-US" sz="2400" b="1" dirty="0"/>
          </a:p>
        </p:txBody>
      </p:sp>
      <p:pic>
        <p:nvPicPr>
          <p:cNvPr id="11" name="Picture 12" descr="Image result for happy people with intellectual disabilities ">
            <a:hlinkClick r:id="rId8"/>
          </p:cNvPr>
          <p:cNvPicPr>
            <a:picLocks noChangeAspect="1" noChangeArrowheads="1"/>
          </p:cNvPicPr>
          <p:nvPr/>
        </p:nvPicPr>
        <p:blipFill>
          <a:blip r:embed="rId9" cstate="print"/>
          <a:srcRect/>
          <a:stretch>
            <a:fillRect/>
          </a:stretch>
        </p:blipFill>
        <p:spPr bwMode="auto">
          <a:xfrm>
            <a:off x="3810000" y="3962400"/>
            <a:ext cx="4857750" cy="2657476"/>
          </a:xfrm>
          <a:prstGeom prst="rect">
            <a:avLst/>
          </a:prstGeom>
          <a:noFill/>
        </p:spPr>
      </p:pic>
      <p:sp>
        <p:nvSpPr>
          <p:cNvPr id="12" name="TextBox 11"/>
          <p:cNvSpPr txBox="1"/>
          <p:nvPr/>
        </p:nvSpPr>
        <p:spPr>
          <a:xfrm>
            <a:off x="3962400" y="5257800"/>
            <a:ext cx="1600200" cy="954107"/>
          </a:xfrm>
          <a:prstGeom prst="rect">
            <a:avLst/>
          </a:prstGeom>
          <a:solidFill>
            <a:schemeClr val="bg2">
              <a:lumMod val="25000"/>
            </a:schemeClr>
          </a:solidFill>
        </p:spPr>
        <p:txBody>
          <a:bodyPr wrap="square" rtlCol="0">
            <a:spAutoFit/>
          </a:bodyPr>
          <a:lstStyle/>
          <a:p>
            <a:r>
              <a:rPr lang="en-US" sz="1400" dirty="0" smtClean="0">
                <a:solidFill>
                  <a:schemeClr val="bg1"/>
                </a:solidFill>
              </a:rPr>
              <a:t>Fully Funded Medicaid Waiver Programs Available!!</a:t>
            </a:r>
            <a:endParaRPr lang="en-US" sz="1400" dirty="0">
              <a:solidFill>
                <a:schemeClr val="bg1"/>
              </a:solidFill>
            </a:endParaRPr>
          </a:p>
        </p:txBody>
      </p:sp>
    </p:spTree>
    <p:extLst>
      <p:ext uri="{BB962C8B-B14F-4D97-AF65-F5344CB8AC3E}">
        <p14:creationId xmlns:p14="http://schemas.microsoft.com/office/powerpoint/2010/main" val="18053964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2E57653-3E58-4892-A7ED-712530ACC680}" type="slidenum">
              <a:rPr kumimoji="0" lang="en-US" smtClean="0"/>
              <a:pPr/>
              <a:t>19</a:t>
            </a:fld>
            <a:endParaRPr kumimoji="0" lang="en-US"/>
          </a:p>
        </p:txBody>
      </p:sp>
      <p:pic>
        <p:nvPicPr>
          <p:cNvPr id="4100" name="Picture 4" descr="C:\Users\jameep\AppData\Local\Microsoft\Windows\Temporary Internet Files\Content.IE5\BQ3I2IQ7\collaboration-not-compromise-control-agile-blog-solutionsiq[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267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LIDDA’s</a:t>
            </a:r>
            <a:br>
              <a:rPr lang="en-US" dirty="0" smtClean="0"/>
            </a:br>
            <a:r>
              <a:rPr lang="en-US" sz="1800" dirty="0" smtClean="0"/>
              <a:t>Local Intellectual Disability &amp; Developmental Authority</a:t>
            </a:r>
            <a:endParaRPr lang="en-US" sz="1800" dirty="0"/>
          </a:p>
        </p:txBody>
      </p:sp>
      <p:sp>
        <p:nvSpPr>
          <p:cNvPr id="3" name="Content Placeholder 2"/>
          <p:cNvSpPr>
            <a:spLocks noGrp="1"/>
          </p:cNvSpPr>
          <p:nvPr>
            <p:ph sz="quarter" idx="1"/>
          </p:nvPr>
        </p:nvSpPr>
        <p:spPr>
          <a:xfrm>
            <a:off x="457200" y="1600200"/>
            <a:ext cx="8001000" cy="4873752"/>
          </a:xfrm>
        </p:spPr>
        <p:txBody>
          <a:bodyPr/>
          <a:lstStyle/>
          <a:p>
            <a:endParaRPr lang="en-US" dirty="0" smtClean="0"/>
          </a:p>
          <a:p>
            <a:r>
              <a:rPr lang="en-US" sz="2800" dirty="0" smtClean="0"/>
              <a:t>There are </a:t>
            </a:r>
            <a:r>
              <a:rPr lang="en-US" sz="2800" b="1" dirty="0" smtClean="0"/>
              <a:t>39</a:t>
            </a:r>
            <a:r>
              <a:rPr lang="en-US" sz="2800" dirty="0" smtClean="0"/>
              <a:t> Local Authorities that provide services to individuals diagnosed with an intellectual or developmental disability in Texas</a:t>
            </a:r>
            <a:r>
              <a:rPr lang="en-US" dirty="0" smtClean="0"/>
              <a:t>. Each Authority is assigned counties within Texas. </a:t>
            </a:r>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2</a:t>
            </a:fld>
            <a:endParaRPr kumimoji="0" lang="en-US"/>
          </a:p>
        </p:txBody>
      </p:sp>
    </p:spTree>
    <p:extLst>
      <p:ext uri="{BB962C8B-B14F-4D97-AF65-F5344CB8AC3E}">
        <p14:creationId xmlns:p14="http://schemas.microsoft.com/office/powerpoint/2010/main" val="4685638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IDD Service Coordination</a:t>
            </a:r>
            <a:endParaRPr lang="en-US" dirty="0"/>
          </a:p>
        </p:txBody>
      </p:sp>
      <p:sp>
        <p:nvSpPr>
          <p:cNvPr id="2" name="Content Placeholder 1"/>
          <p:cNvSpPr>
            <a:spLocks noGrp="1"/>
          </p:cNvSpPr>
          <p:nvPr>
            <p:ph sz="quarter" idx="1"/>
          </p:nvPr>
        </p:nvSpPr>
        <p:spPr>
          <a:xfrm>
            <a:off x="457200" y="1752600"/>
            <a:ext cx="8229600" cy="4343400"/>
          </a:xfrm>
        </p:spPr>
        <p:txBody>
          <a:bodyPr>
            <a:normAutofit lnSpcReduction="10000"/>
          </a:bodyPr>
          <a:lstStyle/>
          <a:p>
            <a:pPr lvl="1">
              <a:spcBef>
                <a:spcPts val="1200"/>
              </a:spcBef>
              <a:spcAft>
                <a:spcPts val="600"/>
              </a:spcAft>
            </a:pPr>
            <a:r>
              <a:rPr lang="en-US" dirty="0" smtClean="0"/>
              <a:t>Face-to-face visits at least monthly</a:t>
            </a:r>
          </a:p>
          <a:p>
            <a:pPr lvl="1">
              <a:spcBef>
                <a:spcPts val="1200"/>
              </a:spcBef>
              <a:spcAft>
                <a:spcPts val="600"/>
              </a:spcAft>
            </a:pPr>
            <a:r>
              <a:rPr lang="en-US" dirty="0" smtClean="0"/>
              <a:t>Service Planning Team meetings  at least quarterly with the individual and NF staff to develop and monitor Person Centered Service Plan</a:t>
            </a:r>
          </a:p>
          <a:p>
            <a:pPr lvl="1">
              <a:spcBef>
                <a:spcPts val="1200"/>
              </a:spcBef>
              <a:spcAft>
                <a:spcPts val="600"/>
              </a:spcAft>
            </a:pPr>
            <a:r>
              <a:rPr lang="en-US" dirty="0" smtClean="0"/>
              <a:t>Coordinate/monitor services &amp; supports (this includes specialized services)</a:t>
            </a:r>
          </a:p>
          <a:p>
            <a:pPr lvl="1">
              <a:spcBef>
                <a:spcPts val="1200"/>
              </a:spcBef>
              <a:spcAft>
                <a:spcPts val="600"/>
              </a:spcAft>
            </a:pPr>
            <a:r>
              <a:rPr lang="en-US" dirty="0" smtClean="0"/>
              <a:t>Discuss community living options</a:t>
            </a:r>
          </a:p>
          <a:p>
            <a:pPr lvl="1">
              <a:spcBef>
                <a:spcPts val="1200"/>
              </a:spcBef>
              <a:spcAft>
                <a:spcPts val="600"/>
              </a:spcAft>
            </a:pPr>
            <a:r>
              <a:rPr lang="en-US" dirty="0" smtClean="0"/>
              <a:t>Assist with transition to community placement if desired</a:t>
            </a:r>
          </a:p>
          <a:p>
            <a:pPr lvl="1">
              <a:spcBef>
                <a:spcPts val="1200"/>
              </a:spcBef>
              <a:spcAft>
                <a:spcPts val="600"/>
              </a:spcAft>
            </a:pPr>
            <a:r>
              <a:rPr lang="en-US" dirty="0" smtClean="0"/>
              <a:t>Transition of individuals to the community through the expansion of community services (i.e., HCS waiver services)</a:t>
            </a:r>
          </a:p>
          <a:p>
            <a:pPr>
              <a:spcBef>
                <a:spcPts val="1200"/>
              </a:spcBef>
              <a:spcAft>
                <a:spcPts val="600"/>
              </a:spcAft>
              <a:buNone/>
            </a:pPr>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20</a:t>
            </a:fld>
            <a:endParaRPr kumimoji="0"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sz="6600" dirty="0"/>
              <a:t>Success</a:t>
            </a:r>
            <a:r>
              <a:rPr lang="en-US" dirty="0"/>
              <a:t> </a:t>
            </a:r>
            <a:r>
              <a:rPr lang="en-US" dirty="0" smtClean="0"/>
              <a:t/>
            </a:r>
            <a:br>
              <a:rPr lang="en-US" dirty="0" smtClean="0"/>
            </a:br>
            <a:r>
              <a:rPr lang="en-US" dirty="0" smtClean="0"/>
              <a:t>is </a:t>
            </a:r>
            <a:r>
              <a:rPr lang="en-US" dirty="0"/>
              <a:t>achieved when someone is given options in life and the ability to achieve them</a:t>
            </a:r>
            <a:br>
              <a:rPr lang="en-US" dirty="0"/>
            </a:br>
            <a:endParaRPr lang="en-US" dirty="0"/>
          </a:p>
        </p:txBody>
      </p:sp>
      <p:sp>
        <p:nvSpPr>
          <p:cNvPr id="2" name="Content Placeholder 1"/>
          <p:cNvSpPr>
            <a:spLocks noGrp="1"/>
          </p:cNvSpPr>
          <p:nvPr>
            <p:ph type="subTitle" idx="1"/>
          </p:nvPr>
        </p:nvSpPr>
        <p:spPr/>
        <p:txBody>
          <a:bodyPr>
            <a:normAutofit/>
          </a:bodyPr>
          <a:lstStyle/>
          <a:p>
            <a:endParaRPr lang="en-US" dirty="0" smtClean="0"/>
          </a:p>
          <a:p>
            <a:endParaRPr lang="en-US" dirty="0"/>
          </a:p>
          <a:p>
            <a:endParaRPr lang="en-US" dirty="0" smtClean="0"/>
          </a:p>
        </p:txBody>
      </p:sp>
      <p:sp>
        <p:nvSpPr>
          <p:cNvPr id="4" name="Slide Number Placeholder 3"/>
          <p:cNvSpPr>
            <a:spLocks noGrp="1"/>
          </p:cNvSpPr>
          <p:nvPr>
            <p:ph type="sldNum" sz="quarter" idx="12"/>
          </p:nvPr>
        </p:nvSpPr>
        <p:spPr/>
        <p:txBody>
          <a:bodyPr/>
          <a:lstStyle/>
          <a:p>
            <a:fld id="{D2E57653-3E58-4892-A7ED-712530ACC680}" type="slidenum">
              <a:rPr lang="en-US" smtClean="0"/>
              <a:pPr/>
              <a:t>21</a:t>
            </a:fld>
            <a:endParaRPr lang="en-US"/>
          </a:p>
        </p:txBody>
      </p:sp>
    </p:spTree>
    <p:extLst>
      <p:ext uri="{BB962C8B-B14F-4D97-AF65-F5344CB8AC3E}">
        <p14:creationId xmlns:p14="http://schemas.microsoft.com/office/powerpoint/2010/main" val="711432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5"/>
          </p:nvPr>
        </p:nvSpPr>
        <p:spPr/>
        <p:txBody>
          <a:bodyPr/>
          <a:lstStyle/>
          <a:p>
            <a:fld id="{D2E57653-3E58-4892-A7ED-712530ACC680}" type="slidenum">
              <a:rPr kumimoji="0" lang="en-US" smtClean="0"/>
              <a:pPr/>
              <a:t>22</a:t>
            </a:fld>
            <a:endParaRPr kumimoji="0" lang="en-US"/>
          </a:p>
        </p:txBody>
      </p:sp>
      <p:sp>
        <p:nvSpPr>
          <p:cNvPr id="5" name="Title 4"/>
          <p:cNvSpPr>
            <a:spLocks noGrp="1"/>
          </p:cNvSpPr>
          <p:nvPr>
            <p:ph type="title"/>
          </p:nvPr>
        </p:nvSpPr>
        <p:spPr/>
        <p:txBody>
          <a:bodyPr/>
          <a:lstStyle/>
          <a:p>
            <a:pPr algn="ctr"/>
            <a:r>
              <a:rPr lang="en-US" dirty="0" smtClean="0"/>
              <a:t>Questions and Answers</a:t>
            </a:r>
            <a:endParaRPr lang="en-US" dirty="0"/>
          </a:p>
        </p:txBody>
      </p:sp>
      <p:pic>
        <p:nvPicPr>
          <p:cNvPr id="5122" name="Picture 2" descr="C:\Users\jameep\AppData\Local\Microsoft\Windows\Temporary Internet Files\Content.IE5\L6M3AY8B\preguntas[1].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952500" y="2132012"/>
            <a:ext cx="6477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869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Who do we serve &amp; Why</a:t>
            </a:r>
            <a:endParaRPr lang="en-US" dirty="0"/>
          </a:p>
        </p:txBody>
      </p:sp>
      <p:sp>
        <p:nvSpPr>
          <p:cNvPr id="10" name="Content Placeholder 9"/>
          <p:cNvSpPr>
            <a:spLocks noGrp="1"/>
          </p:cNvSpPr>
          <p:nvPr>
            <p:ph sz="quarter" idx="1"/>
          </p:nvPr>
        </p:nvSpPr>
        <p:spPr/>
        <p:txBody>
          <a:bodyPr/>
          <a:lstStyle/>
          <a:p>
            <a:r>
              <a:rPr lang="en-US" dirty="0"/>
              <a:t>We service individuals with a diagnosis of an:</a:t>
            </a:r>
          </a:p>
          <a:p>
            <a:pPr lvl="1"/>
            <a:r>
              <a:rPr lang="en-US" dirty="0"/>
              <a:t>Intellectual Disability </a:t>
            </a:r>
          </a:p>
          <a:p>
            <a:pPr lvl="2"/>
            <a:r>
              <a:rPr lang="en-US" dirty="0"/>
              <a:t>Defined as an IQ score of 69 or below</a:t>
            </a:r>
          </a:p>
          <a:p>
            <a:pPr lvl="2"/>
            <a:r>
              <a:rPr lang="en-US" dirty="0"/>
              <a:t>Manifested during the developmental period of ages 0-18</a:t>
            </a:r>
          </a:p>
          <a:p>
            <a:pPr lvl="2"/>
            <a:r>
              <a:rPr lang="en-US" dirty="0"/>
              <a:t> Four levels of intellectual disabilities:</a:t>
            </a:r>
            <a:endParaRPr lang="en-US" sz="1500" dirty="0"/>
          </a:p>
          <a:p>
            <a:pPr lvl="3"/>
            <a:r>
              <a:rPr lang="en-US" sz="1500" dirty="0"/>
              <a:t>Profound Intellectual Disability (IQ Below 20)</a:t>
            </a:r>
          </a:p>
          <a:p>
            <a:pPr lvl="3"/>
            <a:r>
              <a:rPr lang="en-US" sz="1500" dirty="0"/>
              <a:t>Severe Intellectual Disability (IQ 20–34)</a:t>
            </a:r>
          </a:p>
          <a:p>
            <a:pPr lvl="3"/>
            <a:r>
              <a:rPr lang="en-US" sz="1500" dirty="0"/>
              <a:t>Moderate Intellectual Disability (IQ 35–49)</a:t>
            </a:r>
          </a:p>
          <a:p>
            <a:pPr lvl="3"/>
            <a:r>
              <a:rPr lang="en-US" sz="1500" dirty="0"/>
              <a:t>Mild Intellectual Disability (IQ 50–69</a:t>
            </a:r>
            <a:r>
              <a:rPr lang="en-US" sz="1500" dirty="0" smtClean="0"/>
              <a:t>)</a:t>
            </a:r>
          </a:p>
          <a:p>
            <a:pPr lvl="3"/>
            <a:endParaRPr lang="en-US" dirty="0"/>
          </a:p>
          <a:p>
            <a:pPr lvl="1"/>
            <a:r>
              <a:rPr lang="en-US" dirty="0"/>
              <a:t>Autism Spectrum Disorder</a:t>
            </a:r>
          </a:p>
          <a:p>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3</a:t>
            </a:fld>
            <a:endParaRPr kumimoji="0" lang="en-US"/>
          </a:p>
        </p:txBody>
      </p:sp>
    </p:spTree>
    <p:extLst>
      <p:ext uri="{BB962C8B-B14F-4D97-AF65-F5344CB8AC3E}">
        <p14:creationId xmlns:p14="http://schemas.microsoft.com/office/powerpoint/2010/main" val="3492847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dirty="0"/>
              <a:t>Local IDD Authority Services</a:t>
            </a:r>
          </a:p>
        </p:txBody>
      </p:sp>
      <p:sp>
        <p:nvSpPr>
          <p:cNvPr id="3" name="Content Placeholder 2"/>
          <p:cNvSpPr>
            <a:spLocks noGrp="1"/>
          </p:cNvSpPr>
          <p:nvPr>
            <p:ph sz="quarter" idx="1"/>
          </p:nvPr>
        </p:nvSpPr>
        <p:spPr>
          <a:xfrm>
            <a:off x="457200" y="1600200"/>
            <a:ext cx="8077200" cy="4873752"/>
          </a:xfrm>
        </p:spPr>
        <p:txBody>
          <a:bodyPr>
            <a:normAutofit fontScale="92500" lnSpcReduction="20000"/>
          </a:bodyPr>
          <a:lstStyle/>
          <a:p>
            <a:r>
              <a:rPr lang="en-US" dirty="0"/>
              <a:t>Conduct intake assessments to determine eligibility for the individual </a:t>
            </a:r>
            <a:endParaRPr lang="en-US" dirty="0" smtClean="0"/>
          </a:p>
          <a:p>
            <a:endParaRPr lang="en-US" dirty="0"/>
          </a:p>
          <a:p>
            <a:r>
              <a:rPr lang="en-US" dirty="0"/>
              <a:t>Links individual with financial </a:t>
            </a:r>
            <a:r>
              <a:rPr lang="en-US" dirty="0" smtClean="0"/>
              <a:t>services</a:t>
            </a:r>
          </a:p>
          <a:p>
            <a:endParaRPr lang="en-US" dirty="0"/>
          </a:p>
          <a:p>
            <a:r>
              <a:rPr lang="en-US" dirty="0"/>
              <a:t>Links individual with an IDD Service Coordinator based on funding </a:t>
            </a:r>
            <a:r>
              <a:rPr lang="en-US" dirty="0" smtClean="0"/>
              <a:t>sources</a:t>
            </a:r>
          </a:p>
          <a:p>
            <a:endParaRPr lang="en-US" dirty="0"/>
          </a:p>
          <a:p>
            <a:r>
              <a:rPr lang="en-US" dirty="0"/>
              <a:t>Assesses needs of individuals within nursing facilities with IDD or MI diagnosis to ensure they are appropriately </a:t>
            </a:r>
            <a:r>
              <a:rPr lang="en-US" dirty="0" smtClean="0"/>
              <a:t>placed</a:t>
            </a:r>
          </a:p>
          <a:p>
            <a:endParaRPr lang="en-US" dirty="0"/>
          </a:p>
          <a:p>
            <a:r>
              <a:rPr lang="en-US" dirty="0"/>
              <a:t>Provides specialized services to those in need of behavior supports through IDD ACT program &amp; Crisis Intervention</a:t>
            </a:r>
          </a:p>
          <a:p>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4</a:t>
            </a:fld>
            <a:endParaRPr kumimoji="0" lang="en-US"/>
          </a:p>
        </p:txBody>
      </p:sp>
    </p:spTree>
    <p:extLst>
      <p:ext uri="{BB962C8B-B14F-4D97-AF65-F5344CB8AC3E}">
        <p14:creationId xmlns:p14="http://schemas.microsoft.com/office/powerpoint/2010/main" val="334265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LIDDA Service Coordination</a:t>
            </a:r>
            <a:endParaRPr lang="en-US" dirty="0"/>
          </a:p>
        </p:txBody>
      </p:sp>
      <p:sp>
        <p:nvSpPr>
          <p:cNvPr id="3" name="Content Placeholder 2"/>
          <p:cNvSpPr>
            <a:spLocks noGrp="1"/>
          </p:cNvSpPr>
          <p:nvPr>
            <p:ph sz="quarter" idx="1"/>
          </p:nvPr>
        </p:nvSpPr>
        <p:spPr/>
        <p:txBody>
          <a:bodyPr/>
          <a:lstStyle/>
          <a:p>
            <a:r>
              <a:rPr lang="en-US" dirty="0"/>
              <a:t>All consumers are assigned a </a:t>
            </a:r>
            <a:r>
              <a:rPr lang="en-US" b="1" dirty="0"/>
              <a:t>Service Coordinator</a:t>
            </a:r>
            <a:r>
              <a:rPr lang="en-US" dirty="0"/>
              <a:t>. We monitor services for approximately </a:t>
            </a:r>
            <a:r>
              <a:rPr lang="en-US" dirty="0" smtClean="0"/>
              <a:t>700 </a:t>
            </a:r>
            <a:r>
              <a:rPr lang="en-US" dirty="0"/>
              <a:t>consumers per month. </a:t>
            </a:r>
            <a:endParaRPr lang="en-US" dirty="0" smtClean="0"/>
          </a:p>
          <a:p>
            <a:endParaRPr lang="en-US" dirty="0"/>
          </a:p>
          <a:p>
            <a:r>
              <a:rPr lang="en-US" dirty="0"/>
              <a:t>The Service Coordinator is responsible for:</a:t>
            </a:r>
          </a:p>
          <a:p>
            <a:pPr lvl="1"/>
            <a:r>
              <a:rPr lang="en-US" dirty="0"/>
              <a:t>Assessment</a:t>
            </a:r>
          </a:p>
          <a:p>
            <a:pPr lvl="1"/>
            <a:r>
              <a:rPr lang="en-US" dirty="0"/>
              <a:t>Service Planning/Coordination  </a:t>
            </a:r>
          </a:p>
          <a:p>
            <a:pPr lvl="1"/>
            <a:r>
              <a:rPr lang="en-US" dirty="0"/>
              <a:t>Referring</a:t>
            </a:r>
          </a:p>
          <a:p>
            <a:pPr lvl="1"/>
            <a:r>
              <a:rPr lang="en-US" dirty="0"/>
              <a:t>Linking  </a:t>
            </a:r>
          </a:p>
          <a:p>
            <a:pPr lvl="1"/>
            <a:r>
              <a:rPr lang="en-US" dirty="0"/>
              <a:t>Crisis Prevention and Management</a:t>
            </a:r>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5</a:t>
            </a:fld>
            <a:endParaRPr kumimoji="0" lang="en-US"/>
          </a:p>
        </p:txBody>
      </p:sp>
    </p:spTree>
    <p:extLst>
      <p:ext uri="{BB962C8B-B14F-4D97-AF65-F5344CB8AC3E}">
        <p14:creationId xmlns:p14="http://schemas.microsoft.com/office/powerpoint/2010/main" val="2907312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LIDDA Medicaid Waiver programs</a:t>
            </a:r>
            <a:endParaRPr lang="en-US" dirty="0"/>
          </a:p>
        </p:txBody>
      </p:sp>
      <p:sp>
        <p:nvSpPr>
          <p:cNvPr id="3" name="Content Placeholder 2"/>
          <p:cNvSpPr>
            <a:spLocks noGrp="1"/>
          </p:cNvSpPr>
          <p:nvPr>
            <p:ph sz="quarter" idx="1"/>
          </p:nvPr>
        </p:nvSpPr>
        <p:spPr/>
        <p:txBody>
          <a:bodyPr/>
          <a:lstStyle/>
          <a:p>
            <a:pPr>
              <a:buNone/>
            </a:pPr>
            <a:r>
              <a:rPr lang="en-US" dirty="0" smtClean="0"/>
              <a:t>	A </a:t>
            </a:r>
            <a:r>
              <a:rPr lang="en-US" dirty="0"/>
              <a:t>waiver allows the State some flexibility in how to spend funds in assisting with providing services to individuals with disabilities. </a:t>
            </a:r>
          </a:p>
          <a:p>
            <a:pPr>
              <a:buNone/>
            </a:pPr>
            <a:endParaRPr lang="en-US" dirty="0"/>
          </a:p>
          <a:p>
            <a:r>
              <a:rPr lang="en-US" dirty="0"/>
              <a:t>Waiver programs include:</a:t>
            </a:r>
          </a:p>
          <a:p>
            <a:pPr lvl="1"/>
            <a:r>
              <a:rPr lang="en-US" b="1" dirty="0"/>
              <a:t>Home and Community-based Services (HCS)</a:t>
            </a:r>
          </a:p>
          <a:p>
            <a:pPr lvl="1"/>
            <a:r>
              <a:rPr lang="en-US" b="1" dirty="0"/>
              <a:t>Texas Home Living (TxHmL)</a:t>
            </a:r>
          </a:p>
          <a:p>
            <a:pPr lvl="1"/>
            <a:endParaRPr lang="en-US" b="1" dirty="0"/>
          </a:p>
          <a:p>
            <a:r>
              <a:rPr lang="en-US" b="1" dirty="0"/>
              <a:t>There is a Interest List </a:t>
            </a:r>
            <a:r>
              <a:rPr lang="en-US" dirty="0"/>
              <a:t>for both Waiver programs of Approximately 14 years. </a:t>
            </a:r>
          </a:p>
          <a:p>
            <a:pPr lvl="1"/>
            <a:r>
              <a:rPr lang="en-US" dirty="0"/>
              <a:t>We advise individuals to get on the list early!</a:t>
            </a:r>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6</a:t>
            </a:fld>
            <a:endParaRPr kumimoji="0" lang="en-US"/>
          </a:p>
        </p:txBody>
      </p:sp>
    </p:spTree>
    <p:extLst>
      <p:ext uri="{BB962C8B-B14F-4D97-AF65-F5344CB8AC3E}">
        <p14:creationId xmlns:p14="http://schemas.microsoft.com/office/powerpoint/2010/main" val="3909434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Medicaid Entitlement Programs</a:t>
            </a:r>
          </a:p>
        </p:txBody>
      </p:sp>
      <p:sp>
        <p:nvSpPr>
          <p:cNvPr id="3" name="Content Placeholder 2"/>
          <p:cNvSpPr>
            <a:spLocks noGrp="1"/>
          </p:cNvSpPr>
          <p:nvPr>
            <p:ph sz="quarter" idx="1"/>
          </p:nvPr>
        </p:nvSpPr>
        <p:spPr/>
        <p:txBody>
          <a:bodyPr/>
          <a:lstStyle/>
          <a:p>
            <a:pPr>
              <a:buNone/>
            </a:pPr>
            <a:r>
              <a:rPr lang="en-US" dirty="0" smtClean="0"/>
              <a:t>	Medicaid </a:t>
            </a:r>
            <a:r>
              <a:rPr lang="en-US" dirty="0"/>
              <a:t>Entitlement programs are programs for which beneficiaries have a </a:t>
            </a:r>
            <a:r>
              <a:rPr lang="en-US" u="sng" dirty="0"/>
              <a:t>legal right </a:t>
            </a:r>
            <a:r>
              <a:rPr lang="en-US" dirty="0"/>
              <a:t>when they meet eligibility requirements for the program. </a:t>
            </a:r>
          </a:p>
          <a:p>
            <a:endParaRPr lang="en-US" dirty="0"/>
          </a:p>
          <a:p>
            <a:r>
              <a:rPr lang="en-US" dirty="0"/>
              <a:t>Medicaid Entitlement Programs Include</a:t>
            </a:r>
            <a:r>
              <a:rPr lang="en-US" dirty="0" smtClean="0"/>
              <a:t>:</a:t>
            </a:r>
          </a:p>
          <a:p>
            <a:pPr marL="0" indent="0">
              <a:buNone/>
            </a:pPr>
            <a:endParaRPr lang="en-US" dirty="0"/>
          </a:p>
          <a:p>
            <a:pPr lvl="1"/>
            <a:r>
              <a:rPr lang="en-US" b="1" dirty="0"/>
              <a:t>Intermediate Care Facility (ICF</a:t>
            </a:r>
            <a:r>
              <a:rPr lang="en-US" b="1" dirty="0" smtClean="0"/>
              <a:t>)</a:t>
            </a:r>
            <a:r>
              <a:rPr lang="en-US" dirty="0" smtClean="0"/>
              <a:t> </a:t>
            </a:r>
            <a:endParaRPr lang="en-US" dirty="0"/>
          </a:p>
          <a:p>
            <a:pPr lvl="1"/>
            <a:r>
              <a:rPr lang="en-US" b="1" dirty="0"/>
              <a:t>Community First Choice (CFC</a:t>
            </a:r>
            <a:r>
              <a:rPr lang="en-US" b="1" dirty="0" smtClean="0"/>
              <a:t>)</a:t>
            </a:r>
          </a:p>
          <a:p>
            <a:pPr lvl="1"/>
            <a:r>
              <a:rPr lang="en-US" b="1" dirty="0" smtClean="0"/>
              <a:t>PASRR</a:t>
            </a:r>
            <a:endParaRPr lang="en-US" b="1"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7</a:t>
            </a:fld>
            <a:endParaRPr kumimoji="0" lang="en-US"/>
          </a:p>
        </p:txBody>
      </p:sp>
    </p:spTree>
    <p:extLst>
      <p:ext uri="{BB962C8B-B14F-4D97-AF65-F5344CB8AC3E}">
        <p14:creationId xmlns:p14="http://schemas.microsoft.com/office/powerpoint/2010/main" val="4023215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Obtain Services? </a:t>
            </a:r>
          </a:p>
        </p:txBody>
      </p:sp>
      <p:sp>
        <p:nvSpPr>
          <p:cNvPr id="3" name="Content Placeholder 2"/>
          <p:cNvSpPr>
            <a:spLocks noGrp="1"/>
          </p:cNvSpPr>
          <p:nvPr>
            <p:ph sz="quarter" idx="1"/>
          </p:nvPr>
        </p:nvSpPr>
        <p:spPr/>
        <p:txBody>
          <a:bodyPr/>
          <a:lstStyle/>
          <a:p>
            <a:r>
              <a:rPr lang="en-US" dirty="0"/>
              <a:t>Intake:</a:t>
            </a:r>
          </a:p>
          <a:p>
            <a:pPr lvl="1"/>
            <a:r>
              <a:rPr lang="en-US" dirty="0"/>
              <a:t>Please contact your Local Intellectual Developmental Disabilities Authority (LIDDA)</a:t>
            </a:r>
          </a:p>
          <a:p>
            <a:pPr lvl="1"/>
            <a:r>
              <a:rPr lang="en-US" dirty="0"/>
              <a:t>Each Texas County has a LIDDA assigned to provide similar services to that </a:t>
            </a:r>
            <a:r>
              <a:rPr lang="en-US" dirty="0" smtClean="0"/>
              <a:t>counties residents.</a:t>
            </a:r>
            <a:endParaRPr lang="en-US" dirty="0"/>
          </a:p>
          <a:p>
            <a:pPr lvl="1"/>
            <a:endParaRPr lang="en-US" dirty="0"/>
          </a:p>
          <a:p>
            <a:pPr lvl="1"/>
            <a:r>
              <a:rPr lang="en-US" dirty="0"/>
              <a:t>Tri-County Behavioral Healthcare provides </a:t>
            </a:r>
            <a:r>
              <a:rPr lang="en-US" dirty="0" smtClean="0"/>
              <a:t>services to</a:t>
            </a:r>
            <a:endParaRPr lang="en-US" dirty="0"/>
          </a:p>
          <a:p>
            <a:pPr lvl="2"/>
            <a:r>
              <a:rPr lang="en-US" dirty="0"/>
              <a:t>Walker County</a:t>
            </a:r>
          </a:p>
          <a:p>
            <a:pPr lvl="2"/>
            <a:r>
              <a:rPr lang="en-US" dirty="0"/>
              <a:t>Montgomery County</a:t>
            </a:r>
          </a:p>
          <a:p>
            <a:pPr lvl="2"/>
            <a:r>
              <a:rPr lang="en-US" dirty="0"/>
              <a:t>Liberty County</a:t>
            </a:r>
            <a:endParaRPr lang="en-US" dirty="0"/>
          </a:p>
        </p:txBody>
      </p:sp>
      <p:sp>
        <p:nvSpPr>
          <p:cNvPr id="4" name="Slide Number Placeholder 3"/>
          <p:cNvSpPr>
            <a:spLocks noGrp="1"/>
          </p:cNvSpPr>
          <p:nvPr>
            <p:ph type="sldNum" sz="quarter" idx="15"/>
          </p:nvPr>
        </p:nvSpPr>
        <p:spPr/>
        <p:txBody>
          <a:bodyPr/>
          <a:lstStyle/>
          <a:p>
            <a:fld id="{D2E57653-3E58-4892-A7ED-712530ACC680}" type="slidenum">
              <a:rPr kumimoji="0" lang="en-US" smtClean="0"/>
              <a:pPr/>
              <a:t>8</a:t>
            </a:fld>
            <a:endParaRPr kumimoji="0" lang="en-US"/>
          </a:p>
        </p:txBody>
      </p:sp>
    </p:spTree>
    <p:extLst>
      <p:ext uri="{BB962C8B-B14F-4D97-AF65-F5344CB8AC3E}">
        <p14:creationId xmlns:p14="http://schemas.microsoft.com/office/powerpoint/2010/main" val="2604400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133600" y="1828800"/>
            <a:ext cx="6172200" cy="1894362"/>
          </a:xfrm>
        </p:spPr>
        <p:txBody>
          <a:bodyPr>
            <a:normAutofit fontScale="90000"/>
          </a:bodyPr>
          <a:lstStyle/>
          <a:p>
            <a:pPr algn="ctr"/>
            <a:r>
              <a:rPr lang="en-US" sz="6000" dirty="0" smtClean="0"/>
              <a:t>PASRR</a:t>
            </a:r>
            <a:r>
              <a:rPr lang="en-US" dirty="0" smtClean="0"/>
              <a:t/>
            </a:r>
            <a:br>
              <a:rPr lang="en-US" dirty="0" smtClean="0"/>
            </a:br>
            <a:r>
              <a:rPr lang="en-US" dirty="0" smtClean="0"/>
              <a:t/>
            </a:r>
            <a:br>
              <a:rPr lang="en-US" dirty="0" smtClean="0"/>
            </a:br>
            <a:r>
              <a:rPr lang="en-US" dirty="0" smtClean="0"/>
              <a:t>Preadmission </a:t>
            </a:r>
            <a:r>
              <a:rPr lang="en-US" dirty="0" smtClean="0"/>
              <a:t>Screening &amp; Resident Review</a:t>
            </a:r>
            <a:endParaRPr lang="en-US" sz="3200" dirty="0"/>
          </a:p>
        </p:txBody>
      </p:sp>
      <p:sp>
        <p:nvSpPr>
          <p:cNvPr id="2" name="Subtitle 1"/>
          <p:cNvSpPr>
            <a:spLocks noGrp="1"/>
          </p:cNvSpPr>
          <p:nvPr>
            <p:ph type="subTitle" idx="1"/>
          </p:nvPr>
        </p:nvSpPr>
        <p:spPr/>
        <p:txBody>
          <a:bodyPr>
            <a:normAutofit/>
          </a:bodyPr>
          <a:lstStyle/>
          <a:p>
            <a:pPr algn="l"/>
            <a:endParaRPr lang="en-US" sz="2000" dirty="0" smtClean="0"/>
          </a:p>
          <a:p>
            <a:pPr algn="l"/>
            <a:endParaRPr lang="en-US" dirty="0"/>
          </a:p>
          <a:p>
            <a:pPr algn="l"/>
            <a:endParaRPr lang="en-US" dirty="0" smtClean="0"/>
          </a:p>
          <a:p>
            <a:pPr marL="342900" indent="-342900" algn="l">
              <a:buFont typeface="Arial" pitchFamily="34" charset="0"/>
              <a:buChar char="•"/>
            </a:pPr>
            <a:endParaRPr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9</a:t>
            </a:fld>
            <a:endParaRPr kumimoji="0"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R_METADATA_KEY" val="d6caf9f2-f8c2-4589-89e5-5b0e6b8390a4"/>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Guest Presentation&amp;#x0D;&amp;#x0A;Coordinator of IDD Intakes &amp;amp; Enrollments&amp;quot;&quot;/&gt;&lt;property id=&quot;20307&quot; value=&quot;256&quot;/&gt;&lt;/object&gt;&lt;object type=&quot;3&quot; unique_id=&quot;10005&quot;&gt;&lt;property id=&quot;20148&quot; value=&quot;5&quot;/&gt;&lt;property id=&quot;20300&quot; value=&quot;Slide 2 - &amp;quot;Program Area Responsibilities&amp;quot;&quot;/&gt;&lt;property id=&quot;20307&quot; value=&quot;257&quot;/&gt;&lt;/object&gt;&lt;object type=&quot;3&quot; unique_id=&quot;10006&quot;&gt;&lt;property id=&quot;20148&quot; value=&quot;5&quot;/&gt;&lt;property id=&quot;20300&quot; value=&quot;Slide 3 - &amp;quot;Our Team&amp;quot;&quot;/&gt;&lt;property id=&quot;20307&quot; value=&quot;258&quot;/&gt;&lt;/object&gt;&lt;object type=&quot;3&quot; unique_id=&quot;10007&quot;&gt;&lt;property id=&quot;20148&quot; value=&quot;5&quot;/&gt;&lt;property id=&quot;20300&quot; value=&quot;Slide 4 - &amp;quot;PASRR Redesign – May 2013&amp;quot;&quot;/&gt;&lt;property id=&quot;20307&quot; value=&quot;259&quot;/&gt;&lt;/object&gt;&lt;object type=&quot;3&quot; unique_id=&quot;10008&quot;&gt;&lt;property id=&quot;20148&quot; value=&quot;5&quot;/&gt;&lt;property id=&quot;20300&quot; value=&quot;Slide 5 - &amp;quot;PASRR Alerts&amp;amp;#x09;&amp;quot;&quot;/&gt;&lt;property id=&quot;20307&quot; value=&quot;261&quot;/&gt;&lt;/object&gt;&lt;object type=&quot;3&quot; unique_id=&quot;10009&quot;&gt;&lt;property id=&quot;20148&quot; value=&quot;5&quot;/&gt;&lt;property id=&quot;20300&quot; value=&quot;Slide 6 - &amp;quot;PASRR Conversions (“Backlog”)&amp;quot;&quot;/&gt;&lt;property id=&quot;20307&quot; value=&quot;262&quot;/&gt;&lt;/object&gt;&lt;object type=&quot;3&quot; unique_id=&quot;10010&quot;&gt;&lt;property id=&quot;20148&quot; value=&quot;5&quot;/&gt;&lt;property id=&quot;20300&quot; value=&quot;Slide 7 - &amp;quot;Challenges &amp;amp; Successes&amp;quot;&quot;/&gt;&lt;property id=&quot;20307&quot; value=&quot;263&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683</TotalTime>
  <Words>666</Words>
  <Application>Microsoft Office PowerPoint</Application>
  <PresentationFormat>On-screen Show (4:3)</PresentationFormat>
  <Paragraphs>150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Oriel</vt:lpstr>
      <vt:lpstr>Keep calm &amp; PASRR On </vt:lpstr>
      <vt:lpstr>LIDDA’s Local Intellectual Disability &amp; Developmental Authority</vt:lpstr>
      <vt:lpstr>Who do we serve &amp; Why</vt:lpstr>
      <vt:lpstr>Local IDD Authority Services</vt:lpstr>
      <vt:lpstr>LIDDA Service Coordination</vt:lpstr>
      <vt:lpstr>LIDDA Medicaid Waiver programs</vt:lpstr>
      <vt:lpstr>Medicaid Entitlement Programs</vt:lpstr>
      <vt:lpstr>How to Obtain Services? </vt:lpstr>
      <vt:lpstr>PASRR  Preadmission Screening &amp; Resident Review</vt:lpstr>
      <vt:lpstr>Purpose</vt:lpstr>
      <vt:lpstr>Expanded Services for Individuals with IDD</vt:lpstr>
      <vt:lpstr>Notification by Alerts</vt:lpstr>
      <vt:lpstr>PASRR Evaluation</vt:lpstr>
      <vt:lpstr>Let’s help Pepper Pott’s</vt:lpstr>
      <vt:lpstr>Case Study Pepper Potts</vt:lpstr>
      <vt:lpstr>List of Possible PASRR Specialized services</vt:lpstr>
      <vt:lpstr>PowerPoint Presentation</vt:lpstr>
      <vt:lpstr>PowerPoint Presentation</vt:lpstr>
      <vt:lpstr>PowerPoint Presentation</vt:lpstr>
      <vt:lpstr>IDD Service Coordination</vt:lpstr>
      <vt:lpstr>Success  is achieved when someone is given options in life and the ability to achieve them </vt:lpstr>
      <vt:lpstr>Questions and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Coordinator of IDD Intakes &amp; Enrollments</dc:title>
  <dc:creator>Anna</dc:creator>
  <cp:lastModifiedBy>Administrator</cp:lastModifiedBy>
  <cp:revision>68</cp:revision>
  <cp:lastPrinted>2014-05-20T18:23:42Z</cp:lastPrinted>
  <dcterms:created xsi:type="dcterms:W3CDTF">2013-11-16T16:07:12Z</dcterms:created>
  <dcterms:modified xsi:type="dcterms:W3CDTF">2018-05-02T20:35:16Z</dcterms:modified>
</cp:coreProperties>
</file>